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33" autoAdjust="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Liver Cells</a:t>
            </a:r>
            <a:r>
              <a:rPr lang="en-US" baseline="0"/>
              <a:t> per </a:t>
            </a:r>
            <a:r>
              <a:rPr lang="en-US" baseline="0">
                <a:latin typeface="Times New Roman"/>
                <a:cs typeface="Times New Roman"/>
              </a:rPr>
              <a:t>mL: Viability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'Liver Cells'!$B$8:$B$11</c:f>
              <c:strCache>
                <c:ptCount val="4"/>
                <c:pt idx="0">
                  <c:v>Control</c:v>
                </c:pt>
                <c:pt idx="1">
                  <c:v>Low</c:v>
                </c:pt>
                <c:pt idx="2">
                  <c:v>Medium</c:v>
                </c:pt>
                <c:pt idx="3">
                  <c:v>High</c:v>
                </c:pt>
              </c:strCache>
            </c:strRef>
          </c:cat>
          <c:val>
            <c:numRef>
              <c:f>'Liver Cells'!$C$8:$C$11</c:f>
              <c:numCache>
                <c:formatCode>General</c:formatCode>
                <c:ptCount val="4"/>
                <c:pt idx="0">
                  <c:v>202.5</c:v>
                </c:pt>
                <c:pt idx="1">
                  <c:v>111.25</c:v>
                </c:pt>
                <c:pt idx="2">
                  <c:v>118.75</c:v>
                </c:pt>
                <c:pt idx="3">
                  <c:v>95</c:v>
                </c:pt>
              </c:numCache>
            </c:numRef>
          </c:val>
        </c:ser>
        <c:dLbls/>
        <c:shape val="box"/>
        <c:axId val="141603584"/>
        <c:axId val="141605504"/>
        <c:axId val="0"/>
      </c:bar3DChart>
      <c:catAx>
        <c:axId val="141603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Treatment Group</a:t>
                </a:r>
              </a:p>
            </c:rich>
          </c:tx>
          <c:layout/>
        </c:title>
        <c:tickLblPos val="nextTo"/>
        <c:crossAx val="141605504"/>
        <c:crosses val="autoZero"/>
        <c:auto val="1"/>
        <c:lblAlgn val="ctr"/>
        <c:lblOffset val="100"/>
      </c:catAx>
      <c:valAx>
        <c:axId val="141605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Viable Cells</a:t>
                </a:r>
              </a:p>
            </c:rich>
          </c:tx>
          <c:layout/>
        </c:title>
        <c:numFmt formatCode="General" sourceLinked="1"/>
        <c:tickLblPos val="nextTo"/>
        <c:crossAx val="14160358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Kidney Cells per </a:t>
            </a:r>
            <a:r>
              <a:rPr lang="en-US">
                <a:latin typeface="Times New Roman"/>
                <a:cs typeface="Times New Roman"/>
              </a:rPr>
              <a:t>mL: Viability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'Kidney Cells'!$B$8:$B$11</c:f>
              <c:strCache>
                <c:ptCount val="4"/>
                <c:pt idx="0">
                  <c:v>Control</c:v>
                </c:pt>
                <c:pt idx="1">
                  <c:v>Low</c:v>
                </c:pt>
                <c:pt idx="2">
                  <c:v>Medium</c:v>
                </c:pt>
                <c:pt idx="3">
                  <c:v>High</c:v>
                </c:pt>
              </c:strCache>
            </c:strRef>
          </c:cat>
          <c:val>
            <c:numRef>
              <c:f>'Kidney Cells'!$C$8:$C$11</c:f>
              <c:numCache>
                <c:formatCode>General</c:formatCode>
                <c:ptCount val="4"/>
                <c:pt idx="0">
                  <c:v>3456.25</c:v>
                </c:pt>
                <c:pt idx="1">
                  <c:v>3600</c:v>
                </c:pt>
                <c:pt idx="2">
                  <c:v>3257.5</c:v>
                </c:pt>
                <c:pt idx="3">
                  <c:v>3535</c:v>
                </c:pt>
              </c:numCache>
            </c:numRef>
          </c:val>
        </c:ser>
        <c:dLbls/>
        <c:shape val="box"/>
        <c:axId val="134862720"/>
        <c:axId val="134864896"/>
        <c:axId val="0"/>
      </c:bar3DChart>
      <c:catAx>
        <c:axId val="134862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Treatment</a:t>
                </a:r>
                <a:r>
                  <a:rPr lang="en-US" baseline="0"/>
                  <a:t> Group</a:t>
                </a:r>
                <a:endParaRPr lang="en-US"/>
              </a:p>
            </c:rich>
          </c:tx>
          <c:layout/>
        </c:title>
        <c:tickLblPos val="nextTo"/>
        <c:crossAx val="134864896"/>
        <c:crosses val="autoZero"/>
        <c:auto val="1"/>
        <c:lblAlgn val="ctr"/>
        <c:lblOffset val="100"/>
      </c:catAx>
      <c:valAx>
        <c:axId val="1348648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Viable Cells</a:t>
                </a:r>
              </a:p>
            </c:rich>
          </c:tx>
          <c:layout/>
        </c:title>
        <c:numFmt formatCode="General" sourceLinked="1"/>
        <c:tickLblPos val="nextTo"/>
        <c:crossAx val="13486272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Nerve Cells Per mL: Viability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'Neuron Cells'!$B$7:$B$10</c:f>
              <c:strCache>
                <c:ptCount val="4"/>
                <c:pt idx="0">
                  <c:v>Control</c:v>
                </c:pt>
                <c:pt idx="1">
                  <c:v>Low</c:v>
                </c:pt>
                <c:pt idx="2">
                  <c:v>Medium</c:v>
                </c:pt>
                <c:pt idx="3">
                  <c:v>High</c:v>
                </c:pt>
              </c:strCache>
            </c:strRef>
          </c:cat>
          <c:val>
            <c:numRef>
              <c:f>'Neuron Cells'!$C$7:$C$10</c:f>
              <c:numCache>
                <c:formatCode>General</c:formatCode>
                <c:ptCount val="4"/>
                <c:pt idx="0">
                  <c:v>488.75</c:v>
                </c:pt>
                <c:pt idx="1">
                  <c:v>411.25</c:v>
                </c:pt>
                <c:pt idx="2">
                  <c:v>400</c:v>
                </c:pt>
                <c:pt idx="3">
                  <c:v>533.75</c:v>
                </c:pt>
              </c:numCache>
            </c:numRef>
          </c:val>
        </c:ser>
        <c:dLbls/>
        <c:shape val="box"/>
        <c:axId val="138494720"/>
        <c:axId val="138496640"/>
        <c:axId val="0"/>
      </c:bar3DChart>
      <c:catAx>
        <c:axId val="138494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Treatment Group</a:t>
                </a:r>
              </a:p>
            </c:rich>
          </c:tx>
          <c:layout/>
        </c:title>
        <c:tickLblPos val="nextTo"/>
        <c:crossAx val="138496640"/>
        <c:crosses val="autoZero"/>
        <c:auto val="1"/>
        <c:lblAlgn val="ctr"/>
        <c:lblOffset val="100"/>
      </c:catAx>
      <c:valAx>
        <c:axId val="138496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Viable</a:t>
                </a:r>
                <a:r>
                  <a:rPr lang="en-US" baseline="0"/>
                  <a:t> Cells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38494720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9415F1-A814-4C3A-85B8-980CB73AE72E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34C071-7480-4D4E-ABD6-F57257416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reliefresponsibly.com/safely/label.php" TargetMode="External"/><Relationship Id="rId2" Type="http://schemas.openxmlformats.org/officeDocument/2006/relationships/hyperlink" Target="http://www.nlm.nih.gov/medlineplus/druginfo/meds/a68100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21374126" TargetMode="External"/><Relationship Id="rId5" Type="http://schemas.openxmlformats.org/officeDocument/2006/relationships/hyperlink" Target="http://voices.yahoo.com/the-health-risks-acetaminophen-tylenol-3768634.html" TargetMode="External"/><Relationship Id="rId4" Type="http://schemas.openxmlformats.org/officeDocument/2006/relationships/hyperlink" Target="http://www.ncbi.nlm.nih.gov/pmc/articles/PMC3073317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Abby Kate Miller</a:t>
            </a:r>
          </a:p>
          <a:p>
            <a:r>
              <a:rPr lang="en-US" dirty="0" smtClean="0"/>
              <a:t>Medicine and Health</a:t>
            </a:r>
          </a:p>
          <a:p>
            <a:r>
              <a:rPr lang="en-US" dirty="0" smtClean="0"/>
              <a:t>Rockdale Magnet School for Science and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of Acetaminophen Dosages on Liver, Kidney, and Nerve Cells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278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different treatments of Acetaminophen were mathematically calculated for cell dosage.</a:t>
            </a:r>
          </a:p>
          <a:p>
            <a:r>
              <a:rPr lang="en-US" dirty="0" smtClean="0"/>
              <a:t>Control, Low, Medium, and High treatments.</a:t>
            </a:r>
          </a:p>
          <a:p>
            <a:r>
              <a:rPr lang="en-US" dirty="0" smtClean="0"/>
              <a:t>Treatments were sterilized, labeled, and left in the lab refrigerator.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Day 1: Sterilizing and Making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0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Treatments warmed and inserted into well plate.</a:t>
            </a:r>
          </a:p>
          <a:p>
            <a:r>
              <a:rPr lang="en-US" dirty="0" smtClean="0"/>
              <a:t>Cells inserted into treatment wells and given cell growth.</a:t>
            </a:r>
          </a:p>
          <a:p>
            <a:r>
              <a:rPr lang="en-US" dirty="0" smtClean="0"/>
              <a:t>Incubated overnight.</a:t>
            </a:r>
          </a:p>
          <a:p>
            <a:r>
              <a:rPr lang="en-US" dirty="0" smtClean="0"/>
              <a:t>This day was repeated for all 3 typed of cells.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Day 2: Incubating Cells in Treatments</a:t>
            </a:r>
            <a:endParaRPr lang="en-US" dirty="0"/>
          </a:p>
        </p:txBody>
      </p:sp>
      <p:pic>
        <p:nvPicPr>
          <p:cNvPr id="4098" name="Picture 2" descr=" photo 0912131530_zpsf664dfa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62400"/>
            <a:ext cx="1498769" cy="19993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38575" y="6123670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Photo Source: Abby Miller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8131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growth discarded.</a:t>
            </a:r>
          </a:p>
          <a:p>
            <a:r>
              <a:rPr lang="en-US" dirty="0" smtClean="0"/>
              <a:t>Trypsin added to pull cells off the bottom of the well.</a:t>
            </a:r>
          </a:p>
          <a:p>
            <a:r>
              <a:rPr lang="en-US" dirty="0"/>
              <a:t>Samples taken of each well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Trypan</a:t>
            </a:r>
            <a:r>
              <a:rPr lang="en-US" dirty="0" smtClean="0"/>
              <a:t> blue added to dye the dead cells blue.</a:t>
            </a:r>
          </a:p>
          <a:p>
            <a:r>
              <a:rPr lang="en-US" dirty="0" smtClean="0"/>
              <a:t>10 µl put into each side of a </a:t>
            </a:r>
            <a:r>
              <a:rPr lang="en-US" dirty="0" err="1" smtClean="0"/>
              <a:t>hemacytometer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Cells counted under a microscope.</a:t>
            </a:r>
          </a:p>
          <a:p>
            <a:r>
              <a:rPr lang="en-US" dirty="0" smtClean="0"/>
              <a:t>Data collected.</a:t>
            </a:r>
          </a:p>
          <a:p>
            <a:r>
              <a:rPr lang="en-US" dirty="0" smtClean="0"/>
              <a:t>Aseptic technique to clean up area and cells.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Day 3: Counting the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689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965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Raw Data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600199"/>
            <a:ext cx="513397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10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(Averages)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719464"/>
              </p:ext>
            </p:extLst>
          </p:nvPr>
        </p:nvGraphicFramePr>
        <p:xfrm>
          <a:off x="1981200" y="1600200"/>
          <a:ext cx="4876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257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Clear trend in the data; statistically significant with a p-value of 0.005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56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0437664"/>
              </p:ext>
            </p:extLst>
          </p:nvPr>
        </p:nvGraphicFramePr>
        <p:xfrm>
          <a:off x="1905000" y="1676400"/>
          <a:ext cx="5410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257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clear trend in the data; not statistically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031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03273984"/>
              </p:ext>
            </p:extLst>
          </p:nvPr>
        </p:nvGraphicFramePr>
        <p:xfrm>
          <a:off x="1676400" y="16002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257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Somewhat of a trend in the data; not statistically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615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and Null hypothesis supported.</a:t>
            </a:r>
          </a:p>
          <a:p>
            <a:r>
              <a:rPr lang="en-US" dirty="0" smtClean="0"/>
              <a:t>There was a noticeable effect on the Liver and Nerve cells.</a:t>
            </a:r>
          </a:p>
          <a:p>
            <a:r>
              <a:rPr lang="en-US" dirty="0" smtClean="0"/>
              <a:t>There was no noticeable effect on the Kidney cells.</a:t>
            </a:r>
          </a:p>
          <a:p>
            <a:r>
              <a:rPr lang="en-US" dirty="0" smtClean="0"/>
              <a:t>Acetaminophen has a noticeable harmful effect on the liver and nerve cells.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35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Acetaminophen can be harmful and have long term effects.</a:t>
            </a:r>
          </a:p>
          <a:p>
            <a:r>
              <a:rPr lang="en-US" dirty="0" smtClean="0"/>
              <a:t>It is dangerous to take off label dosages of Acetaminophen.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13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Qt-59kwpdrXHIMUQ_GNamEuF99rNmLEvbslYO1s0aM4-I45r42:cdn.zmescience.com/wp-content/uploads/2013/04/acetaminop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691" b="98655" l="441" r="91630">
                        <a14:foregroundMark x1="62996" y1="20628" x2="84141" y2="21076"/>
                        <a14:foregroundMark x1="87665" y1="78475" x2="87225" y2="91928"/>
                        <a14:foregroundMark x1="87225" y1="93274" x2="82819" y2="95964"/>
                        <a14:foregroundMark x1="37445" y1="88341" x2="1762" y2="70404"/>
                        <a14:foregroundMark x1="2203" y1="67713" x2="37885" y2="3587"/>
                        <a14:foregroundMark x1="37885" y1="3587" x2="62555" y2="188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05400"/>
            <a:ext cx="1524000" cy="149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Common painkiller sold over the counter.  </a:t>
            </a:r>
          </a:p>
          <a:p>
            <a:r>
              <a:rPr lang="en-US" sz="2400" dirty="0" smtClean="0"/>
              <a:t>1970’s- Doctors named Acetaminophen the safest possible over the counter drug.</a:t>
            </a:r>
          </a:p>
          <a:p>
            <a:r>
              <a:rPr lang="en-US" sz="2400" dirty="0"/>
              <a:t>Acetaminophen works to relieve pain caused by conditions such as headache, osteoarthritis, muscle pain, and to reduce fever caused by infection (Acetaminophen 2008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2011- Acetaminophen named the most dangerous over the counter drug.</a:t>
            </a:r>
          </a:p>
          <a:p>
            <a:r>
              <a:rPr lang="en-US" sz="2400" dirty="0" smtClean="0"/>
              <a:t>Number 1 use to </a:t>
            </a:r>
            <a:r>
              <a:rPr lang="en-US" sz="2400" dirty="0"/>
              <a:t>commit suicide (Acetaminophen, 1979). 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Acetaminophen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657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word of these findings to the public.</a:t>
            </a:r>
          </a:p>
          <a:p>
            <a:r>
              <a:rPr lang="en-US" dirty="0" smtClean="0"/>
              <a:t>Experiment on different organisms cells.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8750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Acetaminophen. (2013, March 25). Retrieved from </a:t>
            </a:r>
            <a:r>
              <a:rPr lang="en-US" u="sng" dirty="0">
                <a:hlinkClick r:id="rId2"/>
              </a:rPr>
              <a:t>http://www.nlm.nih.gov/medlineplus/druginfo/meds/a681004.html</a:t>
            </a:r>
            <a:endParaRPr lang="en-US" dirty="0"/>
          </a:p>
          <a:p>
            <a:r>
              <a:rPr lang="en-US" dirty="0"/>
              <a:t>Brown, M. (1984). Development of nerve cells and their connections. (1st ed.). New York, NY: Cambridge University Press. Retrieved from http://books.google.com/books?id=k_03AAAAIAAJ&amp;printsec=frontcover&amp;dq=nerve </a:t>
            </a:r>
            <a:r>
              <a:rPr lang="en-US" dirty="0" err="1"/>
              <a:t>cells&amp;hl</a:t>
            </a:r>
            <a:r>
              <a:rPr lang="en-US" dirty="0"/>
              <a:t>=</a:t>
            </a:r>
            <a:r>
              <a:rPr lang="en-US" dirty="0" err="1"/>
              <a:t>en&amp;sa</a:t>
            </a:r>
            <a:r>
              <a:rPr lang="en-US" dirty="0"/>
              <a:t>=</a:t>
            </a:r>
            <a:r>
              <a:rPr lang="en-US" dirty="0" err="1"/>
              <a:t>X&amp;ei</a:t>
            </a:r>
            <a:r>
              <a:rPr lang="en-US" dirty="0"/>
              <a:t>=JaZPUafhIIrO9ASL5IHoDQ&amp;ved=0CFIQ6AEwBQ</a:t>
            </a:r>
          </a:p>
          <a:p>
            <a:r>
              <a:rPr lang="en-US" dirty="0" err="1"/>
              <a:t>Charand</a:t>
            </a:r>
            <a:r>
              <a:rPr lang="en-US" dirty="0"/>
              <a:t>, K. (</a:t>
            </a:r>
            <a:r>
              <a:rPr lang="en-US" dirty="0" err="1"/>
              <a:t>n.d.</a:t>
            </a:r>
            <a:r>
              <a:rPr lang="en-US" dirty="0"/>
              <a:t>). </a:t>
            </a:r>
            <a:r>
              <a:rPr lang="en-US" i="1" dirty="0"/>
              <a:t>Nerve cell</a:t>
            </a:r>
            <a:r>
              <a:rPr lang="en-US" dirty="0"/>
              <a:t>. Retrieved from http://hyperphysics.phy-astr.gsu.edu/hbase/biology/nervecell.html</a:t>
            </a:r>
          </a:p>
          <a:p>
            <a:r>
              <a:rPr lang="en-US" dirty="0"/>
              <a:t>DE, R., C von, B., H, G., P, M., &amp; A, R. (1979). Acetaminophen: potentially toxic metabolite formed by human fetal and adult liver </a:t>
            </a:r>
            <a:r>
              <a:rPr lang="en-US" dirty="0" err="1"/>
              <a:t>microsomes</a:t>
            </a:r>
            <a:r>
              <a:rPr lang="en-US" dirty="0"/>
              <a:t> and isolated fetal liver cells. </a:t>
            </a:r>
            <a:r>
              <a:rPr lang="en-US" i="1" dirty="0"/>
              <a:t>Science</a:t>
            </a:r>
            <a:r>
              <a:rPr lang="en-US" dirty="0"/>
              <a:t>, </a:t>
            </a:r>
            <a:r>
              <a:rPr lang="en-US" i="1" dirty="0"/>
              <a:t>205</a:t>
            </a:r>
            <a:r>
              <a:rPr lang="en-US" dirty="0"/>
              <a:t>(4413), 1414-1416. Retrieved from http://www.sciencemag.org/content/205/4413/1414.short</a:t>
            </a:r>
          </a:p>
          <a:p>
            <a:r>
              <a:rPr lang="en-US" dirty="0"/>
              <a:t>Knight , T., &amp; </a:t>
            </a:r>
            <a:r>
              <a:rPr lang="en-US" dirty="0" err="1"/>
              <a:t>Farwood</a:t>
            </a:r>
            <a:r>
              <a:rPr lang="en-US" dirty="0"/>
              <a:t>, A. (2002). Mode of cell death after acetaminophen overdose in mice: Apoptosis or oncotic necrosis?. </a:t>
            </a:r>
            <a:r>
              <a:rPr lang="en-US" i="1" dirty="0"/>
              <a:t>Toxicological Sciences</a:t>
            </a:r>
            <a:r>
              <a:rPr lang="en-US" dirty="0"/>
              <a:t>, </a:t>
            </a:r>
            <a:r>
              <a:rPr lang="en-US" i="1" dirty="0"/>
              <a:t>67</a:t>
            </a:r>
            <a:r>
              <a:rPr lang="en-US" dirty="0"/>
              <a:t>(2), 322-328. Retrieved from http://toxsci.oxfordjournals.org/content/67/2/322.full</a:t>
            </a:r>
          </a:p>
          <a:p>
            <a:r>
              <a:rPr lang="en-US" dirty="0" err="1"/>
              <a:t>Lodish</a:t>
            </a:r>
            <a:r>
              <a:rPr lang="en-US" dirty="0"/>
              <a:t>. (1986). Molecular cell biology. (6th ed.). New York, NY: W. H. Freeman and Company. Retrieved from http://books.google.com/books?id=K3JbjG1JiUMC&amp;pg=PA472&amp;dq=stomach </a:t>
            </a:r>
            <a:r>
              <a:rPr lang="en-US" dirty="0" err="1"/>
              <a:t>cells&amp;hl</a:t>
            </a:r>
            <a:r>
              <a:rPr lang="en-US" dirty="0"/>
              <a:t>=</a:t>
            </a:r>
            <a:r>
              <a:rPr lang="en-US" dirty="0" err="1"/>
              <a:t>en&amp;sa</a:t>
            </a:r>
            <a:r>
              <a:rPr lang="en-US" dirty="0"/>
              <a:t>=</a:t>
            </a:r>
            <a:r>
              <a:rPr lang="en-US" dirty="0" err="1"/>
              <a:t>X&amp;ei</a:t>
            </a:r>
            <a:r>
              <a:rPr lang="en-US" dirty="0"/>
              <a:t>=PaZPUau3CYy-9QSjsYGoBA&amp;ved=0CC0Q6AEwAA</a:t>
            </a:r>
          </a:p>
          <a:p>
            <a:r>
              <a:rPr lang="en-US" dirty="0" err="1"/>
              <a:t>Mcneil</a:t>
            </a:r>
            <a:r>
              <a:rPr lang="en-US" dirty="0"/>
              <a:t>. (2012). </a:t>
            </a:r>
            <a:r>
              <a:rPr lang="en-US" i="1" dirty="0"/>
              <a:t>How to read a drug facts label</a:t>
            </a:r>
            <a:r>
              <a:rPr lang="en-US" dirty="0"/>
              <a:t>. Retrieved from </a:t>
            </a:r>
            <a:r>
              <a:rPr lang="en-US" u="sng" dirty="0">
                <a:hlinkClick r:id="rId3"/>
              </a:rPr>
              <a:t>http://www.getreliefresponsibly.com/safely/label.php</a:t>
            </a:r>
            <a:endParaRPr lang="en-US" dirty="0"/>
          </a:p>
          <a:p>
            <a:r>
              <a:rPr lang="en-US" dirty="0"/>
              <a:t>Murray, G.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dirty="0" err="1"/>
              <a:t>Heparg</a:t>
            </a:r>
            <a:r>
              <a:rPr lang="en-US" dirty="0"/>
              <a:t> cells: A human model to study mechanisms of acetaminophen hepatotoxicity. (2011). Retrieved from </a:t>
            </a:r>
            <a:r>
              <a:rPr lang="en-US" u="sng" dirty="0">
                <a:hlinkClick r:id="rId4"/>
              </a:rPr>
              <a:t>http://www.ncbi.nlm.nih.gov/pmc/articles/PMC3073317/</a:t>
            </a:r>
            <a:endParaRPr lang="en-US" dirty="0"/>
          </a:p>
          <a:p>
            <a:r>
              <a:rPr lang="en-US" dirty="0"/>
              <a:t>Rosenberger, E. (2009, July 9). The health risks of </a:t>
            </a:r>
            <a:r>
              <a:rPr lang="en-US" dirty="0" err="1"/>
              <a:t>actaminophen</a:t>
            </a:r>
            <a:r>
              <a:rPr lang="en-US" dirty="0"/>
              <a:t>/</a:t>
            </a:r>
            <a:r>
              <a:rPr lang="en-US" dirty="0" err="1"/>
              <a:t>tylenol</a:t>
            </a:r>
            <a:r>
              <a:rPr lang="en-US" dirty="0"/>
              <a:t>. Retrieved from </a:t>
            </a:r>
            <a:r>
              <a:rPr lang="en-US" u="sng" dirty="0">
                <a:hlinkClick r:id="rId5"/>
              </a:rPr>
              <a:t>http://voices.yahoo.com/the-health-risks-acetaminophen-tylenol-3768634.html</a:t>
            </a:r>
            <a:endParaRPr lang="en-US" dirty="0"/>
          </a:p>
          <a:p>
            <a:r>
              <a:rPr lang="en-US" dirty="0" err="1"/>
              <a:t>Taub</a:t>
            </a:r>
            <a:r>
              <a:rPr lang="en-US" dirty="0"/>
              <a:t>, M. (1990). Primary kidney cells. </a:t>
            </a:r>
            <a:r>
              <a:rPr lang="en-US" i="1" dirty="0"/>
              <a:t>PubMed</a:t>
            </a:r>
            <a:r>
              <a:rPr lang="en-US" dirty="0"/>
              <a:t>, (5), 189-196. Retrieved from </a:t>
            </a:r>
            <a:r>
              <a:rPr lang="en-US" u="sng" dirty="0">
                <a:hlinkClick r:id="rId6"/>
              </a:rPr>
              <a:t>http://www.ncbi.nlm.nih.gov/pubmed/21374126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Literature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759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A/B Honor Roll- This has taught me the importance </a:t>
            </a:r>
            <a:r>
              <a:rPr lang="en-US" dirty="0" smtClean="0"/>
              <a:t>of time management along with balancing sports and maintaining good grades.</a:t>
            </a:r>
          </a:p>
          <a:p>
            <a:endParaRPr lang="en-US" dirty="0" smtClean="0"/>
          </a:p>
          <a:p>
            <a:r>
              <a:rPr lang="en-US" dirty="0" smtClean="0"/>
              <a:t>MASA Vice President- This has taught me the importance of teamwork and has also increased my </a:t>
            </a:r>
            <a:r>
              <a:rPr lang="en-US" smtClean="0"/>
              <a:t>leadership skills.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004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Shift of Acetaminophen Dosages on Liver, Kidney, and Nerve Cells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048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00923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still continue to take off label dosages of Acetaminophen when the hazards are clearly labeled on the bottle?</a:t>
            </a:r>
          </a:p>
          <a:p>
            <a:r>
              <a:rPr lang="en-US" dirty="0" smtClean="0"/>
              <a:t>Do they know what will happen to their body if they continue to take over dosages of this dangerous pain killer?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715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Main hypothesis: </a:t>
            </a:r>
            <a:r>
              <a:rPr lang="en-US" dirty="0"/>
              <a:t>Acetaminophen applied at irregular dosage amounts would have a noticeable effect on the cells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Null hypothesis: </a:t>
            </a:r>
            <a:r>
              <a:rPr lang="en-US" dirty="0" smtClean="0"/>
              <a:t>There will be no noticeable affect on the cells.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081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Types of Cells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834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organ that takes part in many metabolic processes.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Liver Cells - Rat</a:t>
            </a:r>
            <a:endParaRPr lang="en-US" dirty="0"/>
          </a:p>
        </p:txBody>
      </p:sp>
      <p:pic>
        <p:nvPicPr>
          <p:cNvPr id="1026" name="Picture 2" descr="http://i405.photobucket.com/albums/pp133/jondopics/drugbio/liver6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4675" y="3276600"/>
            <a:ext cx="2857500" cy="21526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9800" y="5943600"/>
            <a:ext cx="449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Photo Source: Bing images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28894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Removes waste.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Kidney Cells - Rat</a:t>
            </a:r>
            <a:endParaRPr lang="en-US" dirty="0"/>
          </a:p>
        </p:txBody>
      </p:sp>
      <p:pic>
        <p:nvPicPr>
          <p:cNvPr id="2050" name="Picture 2" descr="http://webpathology.com/slides/slides/Kidney_JX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2299" y="2819400"/>
            <a:ext cx="2971801" cy="22288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5486400"/>
            <a:ext cx="449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Photo Source: Bing images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26271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Transmits signals throughout the body.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(Neuron) Cells - Rat</a:t>
            </a:r>
            <a:endParaRPr lang="en-US" dirty="0"/>
          </a:p>
        </p:txBody>
      </p:sp>
      <p:pic>
        <p:nvPicPr>
          <p:cNvPr id="3074" name="Picture 2" descr="http://nanostructure.usc.edu/research/bio2/Neuron_Ce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98446"/>
            <a:ext cx="3352800" cy="26403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5748010"/>
            <a:ext cx="449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Photo Source: Bing images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96747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953434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Procedure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743969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</TotalTime>
  <Words>650</Words>
  <Application>Microsoft Office PowerPoint</Application>
  <PresentationFormat>On-screen Show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Paper</vt:lpstr>
      <vt:lpstr>Shift of Acetaminophen Dosages on Liver, Kidney, and Nerve Cells </vt:lpstr>
      <vt:lpstr>Acetaminophen</vt:lpstr>
      <vt:lpstr>The Idea</vt:lpstr>
      <vt:lpstr>Hypothesis</vt:lpstr>
      <vt:lpstr>Types of Cells Used</vt:lpstr>
      <vt:lpstr>Liver Cells - Rat</vt:lpstr>
      <vt:lpstr>Kidney Cells - Rat</vt:lpstr>
      <vt:lpstr>Nerve (Neuron) Cells - Rat</vt:lpstr>
      <vt:lpstr>Slide 9</vt:lpstr>
      <vt:lpstr>Day 1: Sterilizing and Making Treatments</vt:lpstr>
      <vt:lpstr>Day 2: Incubating Cells in Treatments</vt:lpstr>
      <vt:lpstr>Day 3: Counting the Cells</vt:lpstr>
      <vt:lpstr>Data</vt:lpstr>
      <vt:lpstr>Raw Data</vt:lpstr>
      <vt:lpstr>Graph (Averages)</vt:lpstr>
      <vt:lpstr>Slide 16</vt:lpstr>
      <vt:lpstr>Slide 17</vt:lpstr>
      <vt:lpstr>Data Analysis</vt:lpstr>
      <vt:lpstr>What Does This Mean?</vt:lpstr>
      <vt:lpstr>Future Research</vt:lpstr>
      <vt:lpstr>Literature Cited</vt:lpstr>
      <vt:lpstr>Achievements</vt:lpstr>
      <vt:lpstr>Shift of Acetaminophen Dosages on Liver, Kidney, and Nerve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 of Acetaminophen Dosages on Liver, Kidney, and Nerve Cells</dc:title>
  <dc:creator>Abby Miller</dc:creator>
  <cp:lastModifiedBy>Michael Miller</cp:lastModifiedBy>
  <cp:revision>13</cp:revision>
  <dcterms:created xsi:type="dcterms:W3CDTF">2014-01-09T15:20:13Z</dcterms:created>
  <dcterms:modified xsi:type="dcterms:W3CDTF">2014-02-09T21:10:39Z</dcterms:modified>
</cp:coreProperties>
</file>